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68" r:id="rId3"/>
    <p:sldId id="270" r:id="rId4"/>
    <p:sldId id="265" r:id="rId5"/>
    <p:sldId id="266" r:id="rId6"/>
    <p:sldId id="267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B92F6D-4C3F-4A84-9B62-FDEBB2069C42}" type="datetimeFigureOut">
              <a:rPr lang="en-US" smtClean="0"/>
              <a:t>1/12/2018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B2B960-380D-4F47-B824-25414E9AA8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816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A8E337-28BE-4511-826B-A9413B09124E}" type="datetimeFigureOut">
              <a:rPr lang="en-US" smtClean="0"/>
              <a:t>1/12/2018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B03D18-6E22-47AF-8BC0-22A77D5738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8059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EA2CE7-F752-4C52-92F0-050FEFBE1EAE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90531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CBA0E0-29EC-478C-B803-82F1EE956A6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41820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C7656-1095-455A-8F1D-BEF2893D394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1434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7A229F-DDC9-4608-9E76-375C4832003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64933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7E0FC49-F620-4A06-B73C-8C913509F1C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80754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EE3D03-7CBC-48FF-82F6-5DA808C06AE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6109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6C5462-7742-4864-B6E0-0DDB5E13D55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127018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743625-E079-41EE-AC5F-B8E1ECF998E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459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4FBE6C-E487-43F1-B006-AA03479740A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41354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63C077-DA3C-4AB6-9C92-E799356AE50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868935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9B9130-5665-4217-9B56-F66ECB22376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7422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D25277-69C9-4DB5-B38C-8FAE72BD364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13222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8F64AC-E94B-4983-B7BA-0FE46501869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632904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9B49549-B2EF-42A0-A1A7-F951238E8B1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r>
              <a:rPr lang="en-US" altLang="en-US" sz="3800" dirty="0">
                <a:solidFill>
                  <a:schemeClr val="folHlink"/>
                </a:solidFill>
              </a:rPr>
              <a:t>Me llamo _________ Clase </a:t>
            </a:r>
            <a:r>
              <a:rPr lang="en-US" altLang="en-US" sz="3800" dirty="0" smtClean="0">
                <a:solidFill>
                  <a:schemeClr val="folHlink"/>
                </a:solidFill>
              </a:rPr>
              <a:t>601</a:t>
            </a:r>
            <a:r>
              <a:rPr lang="en-US" altLang="en-US" sz="3800" dirty="0">
                <a:solidFill>
                  <a:schemeClr val="folHlink"/>
                </a:solidFill>
              </a:rPr>
              <a:t/>
            </a:r>
            <a:br>
              <a:rPr lang="en-US" altLang="en-US" sz="3800" dirty="0">
                <a:solidFill>
                  <a:schemeClr val="folHlink"/>
                </a:solidFill>
              </a:rPr>
            </a:br>
            <a:r>
              <a:rPr lang="en-US" altLang="en-US" sz="3800" dirty="0">
                <a:solidFill>
                  <a:schemeClr val="folHlink"/>
                </a:solidFill>
              </a:rPr>
              <a:t>La fecha es </a:t>
            </a:r>
            <a:r>
              <a:rPr lang="en-US" altLang="en-US" sz="3800">
                <a:solidFill>
                  <a:schemeClr val="folHlink"/>
                </a:solidFill>
              </a:rPr>
              <a:t>el </a:t>
            </a:r>
            <a:r>
              <a:rPr lang="en-US" altLang="en-US" sz="3800" smtClean="0">
                <a:solidFill>
                  <a:schemeClr val="folHlink"/>
                </a:solidFill>
              </a:rPr>
              <a:t>12 </a:t>
            </a:r>
            <a:r>
              <a:rPr lang="en-US" altLang="en-US" sz="3800" dirty="0">
                <a:solidFill>
                  <a:schemeClr val="folHlink"/>
                </a:solidFill>
              </a:rPr>
              <a:t>de </a:t>
            </a:r>
            <a:r>
              <a:rPr lang="en-US" altLang="en-US" sz="3800" dirty="0" smtClean="0">
                <a:solidFill>
                  <a:schemeClr val="folHlink"/>
                </a:solidFill>
              </a:rPr>
              <a:t>enero del 2018</a:t>
            </a:r>
            <a:endParaRPr lang="en-US" altLang="en-US" sz="38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1295400"/>
            <a:ext cx="8991600" cy="49530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Propósito # 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44: </a:t>
            </a:r>
            <a:r>
              <a:rPr lang="es-ES_tradnl" altLang="en-US" sz="2800" dirty="0"/>
              <a:t>¿Cómo </a:t>
            </a:r>
            <a:r>
              <a:rPr lang="es-ES_tradnl" altLang="en-US" sz="2800" dirty="0" smtClean="0"/>
              <a:t>practicamos para </a:t>
            </a:r>
            <a:r>
              <a:rPr lang="es-ES_tradnl" altLang="en-US" sz="2800" dirty="0"/>
              <a:t>la Prueba 3</a:t>
            </a:r>
            <a:r>
              <a:rPr lang="es-ES_tradnl" altLang="en-US" sz="2800" dirty="0" smtClean="0"/>
              <a:t>?</a:t>
            </a:r>
          </a:p>
          <a:p>
            <a:pPr marL="609600" indent="-609600">
              <a:buFontTx/>
              <a:buNone/>
            </a:pPr>
            <a:r>
              <a:rPr lang="es-ES_tradnl" altLang="en-US" sz="2800" dirty="0" smtClean="0">
                <a:solidFill>
                  <a:srgbClr val="7030A0"/>
                </a:solidFill>
              </a:rPr>
              <a:t>LO:  to </a:t>
            </a:r>
            <a:r>
              <a:rPr lang="es-ES_tradnl" altLang="en-US" sz="2800" dirty="0" err="1" smtClean="0">
                <a:solidFill>
                  <a:srgbClr val="7030A0"/>
                </a:solidFill>
              </a:rPr>
              <a:t>review</a:t>
            </a:r>
            <a:r>
              <a:rPr lang="es-ES_tradnl" altLang="en-US" sz="2800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800" dirty="0" err="1" smtClean="0">
                <a:solidFill>
                  <a:srgbClr val="7030A0"/>
                </a:solidFill>
              </a:rPr>
              <a:t>the</a:t>
            </a:r>
            <a:r>
              <a:rPr lang="es-ES_tradnl" altLang="en-US" sz="2800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800" dirty="0" err="1" smtClean="0">
                <a:solidFill>
                  <a:srgbClr val="7030A0"/>
                </a:solidFill>
              </a:rPr>
              <a:t>verb</a:t>
            </a:r>
            <a:r>
              <a:rPr lang="es-ES_tradnl" altLang="en-US" sz="2800" dirty="0" smtClean="0">
                <a:solidFill>
                  <a:srgbClr val="7030A0"/>
                </a:solidFill>
              </a:rPr>
              <a:t> TENER</a:t>
            </a:r>
            <a:endParaRPr lang="es-ES_tradnl" altLang="en-US" sz="2800" dirty="0">
              <a:solidFill>
                <a:srgbClr val="7030A0"/>
              </a:solidFill>
            </a:endParaRPr>
          </a:p>
          <a:p>
            <a:pPr marL="609600" indent="-609600"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Actividad Inicial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:  </a:t>
            </a:r>
            <a:r>
              <a:rPr lang="en-US" altLang="en-US" sz="2800" dirty="0" smtClean="0"/>
              <a:t>Answer </a:t>
            </a:r>
            <a:r>
              <a:rPr lang="en-US" altLang="en-US" sz="2800" dirty="0"/>
              <a:t>the following questions IN PARAGRAPH FORM.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sz="2800" dirty="0"/>
              <a:t>¿</a:t>
            </a:r>
            <a:r>
              <a:rPr lang="en-US" altLang="en-US" sz="2800" dirty="0" err="1"/>
              <a:t>Tienes</a:t>
            </a:r>
            <a:r>
              <a:rPr lang="en-US" altLang="en-US" sz="2800" dirty="0"/>
              <a:t> </a:t>
            </a:r>
            <a:r>
              <a:rPr lang="en-US" altLang="en-US" sz="2800" dirty="0" err="1"/>
              <a:t>una</a:t>
            </a:r>
            <a:r>
              <a:rPr lang="en-US" altLang="en-US" sz="2800" dirty="0"/>
              <a:t> </a:t>
            </a:r>
            <a:r>
              <a:rPr lang="en-US" altLang="en-US" sz="2800" dirty="0" err="1"/>
              <a:t>familia</a:t>
            </a:r>
            <a:r>
              <a:rPr lang="en-US" altLang="en-US" sz="2800" dirty="0"/>
              <a:t> </a:t>
            </a:r>
            <a:r>
              <a:rPr lang="en-US" altLang="en-US" sz="2800" dirty="0" err="1"/>
              <a:t>grande</a:t>
            </a:r>
            <a:r>
              <a:rPr lang="en-US" altLang="en-US" sz="2800" dirty="0"/>
              <a:t> o </a:t>
            </a:r>
            <a:r>
              <a:rPr lang="en-US" altLang="en-US" sz="2800" dirty="0" err="1" smtClean="0"/>
              <a:t>pequeña</a:t>
            </a:r>
            <a:r>
              <a:rPr lang="en-US" altLang="en-US" sz="2800" dirty="0"/>
              <a:t>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sz="2800" dirty="0"/>
              <a:t>¿</a:t>
            </a:r>
            <a:r>
              <a:rPr lang="en-US" altLang="en-US" sz="2800" dirty="0" err="1"/>
              <a:t>Cuantos</a:t>
            </a:r>
            <a:r>
              <a:rPr lang="en-US" altLang="en-US" sz="2800" dirty="0"/>
              <a:t> </a:t>
            </a:r>
            <a:r>
              <a:rPr lang="en-US" altLang="en-US" sz="2800" dirty="0" err="1"/>
              <a:t>hermanos</a:t>
            </a:r>
            <a:r>
              <a:rPr lang="en-US" altLang="en-US" sz="2800" dirty="0"/>
              <a:t> </a:t>
            </a:r>
            <a:r>
              <a:rPr lang="en-US" altLang="en-US" sz="2800" dirty="0" err="1"/>
              <a:t>tienes</a:t>
            </a:r>
            <a:r>
              <a:rPr lang="en-US" altLang="en-US" sz="2800" dirty="0"/>
              <a:t>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sz="2800" dirty="0"/>
              <a:t>¿</a:t>
            </a:r>
            <a:r>
              <a:rPr lang="en-US" altLang="en-US" sz="2800" dirty="0" err="1"/>
              <a:t>Tienes</a:t>
            </a:r>
            <a:r>
              <a:rPr lang="en-US" altLang="en-US" sz="2800" dirty="0"/>
              <a:t> </a:t>
            </a:r>
            <a:r>
              <a:rPr lang="en-US" altLang="en-US" sz="2800" dirty="0" err="1"/>
              <a:t>una</a:t>
            </a:r>
            <a:r>
              <a:rPr lang="en-US" altLang="en-US" sz="2800" dirty="0"/>
              <a:t> </a:t>
            </a:r>
            <a:r>
              <a:rPr lang="en-US" altLang="en-US" sz="2800" dirty="0" err="1"/>
              <a:t>bicicleta</a:t>
            </a:r>
            <a:r>
              <a:rPr lang="en-US" altLang="en-US" sz="2800" dirty="0"/>
              <a:t>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sz="2800" dirty="0"/>
              <a:t>¿</a:t>
            </a:r>
            <a:r>
              <a:rPr lang="en-US" altLang="en-US" sz="2800" dirty="0" err="1"/>
              <a:t>Tienen</a:t>
            </a:r>
            <a:r>
              <a:rPr lang="en-US" altLang="en-US" sz="2800" dirty="0"/>
              <a:t> </a:t>
            </a:r>
            <a:r>
              <a:rPr lang="en-US" altLang="en-US" sz="2800" dirty="0" err="1"/>
              <a:t>Uds</a:t>
            </a:r>
            <a:r>
              <a:rPr lang="en-US" altLang="en-US" sz="2800" dirty="0"/>
              <a:t>. </a:t>
            </a:r>
            <a:r>
              <a:rPr lang="en-US" altLang="en-US" sz="2800" dirty="0" err="1"/>
              <a:t>una</a:t>
            </a:r>
            <a:r>
              <a:rPr lang="en-US" altLang="en-US" sz="2800" dirty="0"/>
              <a:t> </a:t>
            </a:r>
            <a:r>
              <a:rPr lang="en-US" altLang="en-US" sz="2800" dirty="0" err="1"/>
              <a:t>mascota</a:t>
            </a:r>
            <a:r>
              <a:rPr lang="en-US" altLang="en-US" sz="2800" dirty="0"/>
              <a:t>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sz="2800" dirty="0"/>
              <a:t>¿</a:t>
            </a:r>
            <a:r>
              <a:rPr lang="en-US" altLang="en-US" sz="2800" dirty="0" err="1"/>
              <a:t>Tienen</a:t>
            </a:r>
            <a:r>
              <a:rPr lang="en-US" altLang="en-US" sz="2800" dirty="0"/>
              <a:t> </a:t>
            </a:r>
            <a:r>
              <a:rPr lang="en-US" altLang="en-US" sz="2800" dirty="0" err="1"/>
              <a:t>muchos</a:t>
            </a:r>
            <a:r>
              <a:rPr lang="en-US" altLang="en-US" sz="2800" dirty="0"/>
              <a:t> </a:t>
            </a:r>
            <a:r>
              <a:rPr lang="en-US" altLang="en-US" sz="2800" dirty="0" err="1"/>
              <a:t>cuartos</a:t>
            </a:r>
            <a:r>
              <a:rPr lang="en-US" altLang="en-US" sz="2800" dirty="0"/>
              <a:t> </a:t>
            </a:r>
            <a:r>
              <a:rPr lang="en-US" altLang="en-US" sz="2800" dirty="0" err="1"/>
              <a:t>en</a:t>
            </a:r>
            <a:r>
              <a:rPr lang="en-US" altLang="en-US" sz="2800" dirty="0"/>
              <a:t> la casa o el </a:t>
            </a:r>
            <a:r>
              <a:rPr lang="en-US" altLang="en-US" sz="2800" dirty="0" err="1"/>
              <a:t>apartamento</a:t>
            </a:r>
            <a:r>
              <a:rPr lang="en-US" altLang="en-US" sz="2800" dirty="0"/>
              <a:t>?</a:t>
            </a:r>
          </a:p>
          <a:p>
            <a:pPr marL="609600" indent="-609600">
              <a:buFontTx/>
              <a:buNone/>
            </a:pPr>
            <a:endParaRPr lang="es-ES_tradnl" alt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Repaso</a:t>
            </a:r>
            <a:r>
              <a:rPr lang="en-US" altLang="en-US" dirty="0" smtClean="0">
                <a:solidFill>
                  <a:srgbClr val="FF0000"/>
                </a:solidFill>
              </a:rPr>
              <a:t> de la </a:t>
            </a:r>
            <a:r>
              <a:rPr lang="en-US" altLang="en-US" dirty="0" err="1" smtClean="0">
                <a:solidFill>
                  <a:srgbClr val="FF0000"/>
                </a:solidFill>
              </a:rPr>
              <a:t>Actividad</a:t>
            </a:r>
            <a:r>
              <a:rPr lang="en-US" altLang="en-US" dirty="0" smtClean="0">
                <a:solidFill>
                  <a:srgbClr val="FF0000"/>
                </a:solidFill>
              </a:rPr>
              <a:t> </a:t>
            </a:r>
            <a:r>
              <a:rPr lang="en-US" altLang="en-US" dirty="0" err="1" smtClean="0">
                <a:solidFill>
                  <a:srgbClr val="FF0000"/>
                </a:solidFill>
              </a:rPr>
              <a:t>Inicial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112838"/>
            <a:ext cx="8534400" cy="45259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800" dirty="0" smtClean="0"/>
              <a:t>Answer the following questions IN PARAGRAPH FORM.</a:t>
            </a:r>
            <a:endParaRPr lang="en-US" altLang="en-US" sz="2800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sz="2800" dirty="0" smtClean="0"/>
              <a:t>¿</a:t>
            </a:r>
            <a:r>
              <a:rPr lang="en-US" altLang="en-US" sz="2800" dirty="0" err="1" smtClean="0"/>
              <a:t>Tienes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una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familia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grande</a:t>
            </a:r>
            <a:r>
              <a:rPr lang="en-US" altLang="en-US" sz="2800" dirty="0" smtClean="0"/>
              <a:t> o </a:t>
            </a:r>
            <a:r>
              <a:rPr lang="en-US" altLang="en-US" sz="2800" dirty="0" err="1" smtClean="0"/>
              <a:t>pequena</a:t>
            </a:r>
            <a:r>
              <a:rPr lang="en-US" altLang="en-US" sz="2800" dirty="0" smtClean="0"/>
              <a:t>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sz="2800" dirty="0" smtClean="0"/>
              <a:t>¿</a:t>
            </a:r>
            <a:r>
              <a:rPr lang="en-US" altLang="en-US" sz="2800" dirty="0" err="1" smtClean="0"/>
              <a:t>Cuantos</a:t>
            </a:r>
            <a:r>
              <a:rPr lang="en-US" altLang="en-US" sz="2800" dirty="0" smtClean="0"/>
              <a:t> </a:t>
            </a:r>
            <a:r>
              <a:rPr lang="en-US" altLang="en-US" sz="2800" dirty="0" err="1"/>
              <a:t>hermanos</a:t>
            </a:r>
            <a:r>
              <a:rPr lang="en-US" altLang="en-US" sz="2800" dirty="0"/>
              <a:t> </a:t>
            </a:r>
            <a:r>
              <a:rPr lang="en-US" altLang="en-US" sz="2800" dirty="0" err="1"/>
              <a:t>tienes</a:t>
            </a:r>
            <a:r>
              <a:rPr lang="en-US" altLang="en-US" sz="2800" dirty="0"/>
              <a:t>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sz="2800" dirty="0" smtClean="0"/>
              <a:t>¿</a:t>
            </a:r>
            <a:r>
              <a:rPr lang="en-US" altLang="en-US" sz="2800" dirty="0" err="1"/>
              <a:t>Tienes</a:t>
            </a:r>
            <a:r>
              <a:rPr lang="en-US" altLang="en-US" sz="2800" dirty="0"/>
              <a:t> </a:t>
            </a:r>
            <a:r>
              <a:rPr lang="en-US" altLang="en-US" sz="2800" dirty="0" err="1"/>
              <a:t>una</a:t>
            </a:r>
            <a:r>
              <a:rPr lang="en-US" altLang="en-US" sz="2800" dirty="0"/>
              <a:t> </a:t>
            </a:r>
            <a:r>
              <a:rPr lang="en-US" altLang="en-US" sz="2800" dirty="0" err="1"/>
              <a:t>bicicleta</a:t>
            </a:r>
            <a:r>
              <a:rPr lang="en-US" altLang="en-US" sz="2800" dirty="0" smtClean="0"/>
              <a:t>?</a:t>
            </a:r>
            <a:endParaRPr lang="en-US" altLang="en-US" sz="2800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sz="2800" dirty="0"/>
              <a:t>¿</a:t>
            </a:r>
            <a:r>
              <a:rPr lang="en-US" altLang="en-US" sz="2800" dirty="0" err="1"/>
              <a:t>Tienen</a:t>
            </a:r>
            <a:r>
              <a:rPr lang="en-US" altLang="en-US" sz="2800" dirty="0"/>
              <a:t> </a:t>
            </a:r>
            <a:r>
              <a:rPr lang="en-US" altLang="en-US" sz="2800" dirty="0" err="1"/>
              <a:t>Uds</a:t>
            </a:r>
            <a:r>
              <a:rPr lang="en-US" altLang="en-US" sz="2800" dirty="0"/>
              <a:t>. </a:t>
            </a:r>
            <a:r>
              <a:rPr lang="en-US" altLang="en-US" sz="2800" dirty="0" err="1"/>
              <a:t>una</a:t>
            </a:r>
            <a:r>
              <a:rPr lang="en-US" altLang="en-US" sz="2800" dirty="0"/>
              <a:t> </a:t>
            </a:r>
            <a:r>
              <a:rPr lang="en-US" altLang="en-US" sz="2800" dirty="0" err="1"/>
              <a:t>mascota</a:t>
            </a:r>
            <a:r>
              <a:rPr lang="en-US" altLang="en-US" sz="2800" dirty="0" smtClean="0"/>
              <a:t>?</a:t>
            </a:r>
            <a:endParaRPr lang="en-US" altLang="en-US" sz="2800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sz="2800" dirty="0"/>
              <a:t>¿</a:t>
            </a:r>
            <a:r>
              <a:rPr lang="en-US" altLang="en-US" sz="2800" dirty="0" err="1"/>
              <a:t>Tienen</a:t>
            </a:r>
            <a:r>
              <a:rPr lang="en-US" altLang="en-US" sz="2800" dirty="0"/>
              <a:t> </a:t>
            </a:r>
            <a:r>
              <a:rPr lang="en-US" altLang="en-US" sz="2800" dirty="0" err="1"/>
              <a:t>muchos</a:t>
            </a:r>
            <a:r>
              <a:rPr lang="en-US" altLang="en-US" sz="2800" dirty="0"/>
              <a:t> </a:t>
            </a:r>
            <a:r>
              <a:rPr lang="en-US" altLang="en-US" sz="2800" dirty="0" err="1"/>
              <a:t>cuartos</a:t>
            </a:r>
            <a:r>
              <a:rPr lang="en-US" altLang="en-US" sz="2800" dirty="0"/>
              <a:t> en la casa o el </a:t>
            </a:r>
            <a:r>
              <a:rPr lang="en-US" altLang="en-US" sz="2800" dirty="0" err="1"/>
              <a:t>apartamento</a:t>
            </a:r>
            <a:r>
              <a:rPr lang="en-US" altLang="en-US" sz="2800" dirty="0"/>
              <a:t>?</a:t>
            </a: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152400" y="5410200"/>
            <a:ext cx="26962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 smtClean="0">
                <a:solidFill>
                  <a:schemeClr val="accent2"/>
                </a:solidFill>
              </a:rPr>
              <a:t>.</a:t>
            </a:r>
            <a:endParaRPr lang="en-US" altLang="en-US" sz="24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8763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990600"/>
            <a:ext cx="8991600" cy="5486400"/>
          </a:xfrm>
        </p:spPr>
        <p:txBody>
          <a:bodyPr/>
          <a:lstStyle/>
          <a:p>
            <a:pPr marL="0" indent="0">
              <a:buNone/>
            </a:pPr>
            <a:r>
              <a:rPr lang="es-ES_tradnl" altLang="en-US" b="1" dirty="0" smtClean="0">
                <a:solidFill>
                  <a:srgbClr val="00B050"/>
                </a:solidFill>
              </a:rPr>
              <a:t>EJERCICIO:</a:t>
            </a:r>
          </a:p>
          <a:p>
            <a:pPr marL="0" indent="0">
              <a:buNone/>
            </a:pPr>
            <a:r>
              <a:rPr lang="es-ES_tradnl" altLang="en-US" b="1" dirty="0" smtClean="0">
                <a:solidFill>
                  <a:srgbClr val="00B050"/>
                </a:solidFill>
              </a:rPr>
              <a:t> </a:t>
            </a:r>
            <a:r>
              <a:rPr lang="es-ES_tradnl" altLang="en-US" dirty="0" smtClean="0"/>
              <a:t>In </a:t>
            </a:r>
            <a:r>
              <a:rPr lang="es-ES_tradnl" altLang="en-US" dirty="0" err="1" smtClean="0"/>
              <a:t>table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groups</a:t>
            </a:r>
            <a:r>
              <a:rPr lang="es-ES_tradnl" altLang="en-US" dirty="0" smtClean="0"/>
              <a:t>, </a:t>
            </a:r>
          </a:p>
          <a:p>
            <a:pPr marL="0" indent="0">
              <a:buNone/>
            </a:pPr>
            <a:r>
              <a:rPr lang="es-ES_tradnl" altLang="en-US" dirty="0" smtClean="0"/>
              <a:t>Use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images</a:t>
            </a:r>
            <a:endParaRPr lang="es-ES_tradnl" altLang="en-US" dirty="0"/>
          </a:p>
          <a:p>
            <a:pPr marL="0" indent="0">
              <a:buNone/>
            </a:pPr>
            <a:r>
              <a:rPr lang="es-ES_tradnl" altLang="en-US" dirty="0" err="1"/>
              <a:t>g</a:t>
            </a:r>
            <a:r>
              <a:rPr lang="es-ES_tradnl" altLang="en-US" dirty="0" err="1" smtClean="0"/>
              <a:t>iven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here</a:t>
            </a:r>
            <a:r>
              <a:rPr lang="es-ES_tradnl" altLang="en-US" dirty="0" smtClean="0"/>
              <a:t> &amp; </a:t>
            </a:r>
            <a:r>
              <a:rPr lang="es-ES_tradnl" altLang="en-US" dirty="0" err="1" smtClean="0"/>
              <a:t>write</a:t>
            </a:r>
            <a:endParaRPr lang="es-ES_tradnl" altLang="en-US" dirty="0"/>
          </a:p>
          <a:p>
            <a:pPr>
              <a:buFontTx/>
              <a:buNone/>
            </a:pPr>
            <a:r>
              <a:rPr lang="es-ES_tradnl" altLang="en-US" dirty="0" smtClean="0"/>
              <a:t>12+ </a:t>
            </a:r>
            <a:r>
              <a:rPr lang="es-ES_tradnl" altLang="en-US" b="1" u="sng" dirty="0" err="1" smtClean="0"/>
              <a:t>Spanish</a:t>
            </a:r>
            <a:r>
              <a:rPr lang="es-ES_tradnl" altLang="en-US" b="1" u="sng" dirty="0" smtClean="0"/>
              <a:t> </a:t>
            </a:r>
          </a:p>
          <a:p>
            <a:pPr>
              <a:buFontTx/>
              <a:buNone/>
            </a:pPr>
            <a:r>
              <a:rPr lang="es-ES_tradnl" altLang="en-US" b="1" u="sng" dirty="0" err="1" smtClean="0"/>
              <a:t>pargraph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about</a:t>
            </a:r>
            <a:endParaRPr lang="es-ES_tradnl" altLang="en-US" dirty="0" smtClean="0"/>
          </a:p>
          <a:p>
            <a:pPr>
              <a:buFontTx/>
              <a:buNone/>
            </a:pPr>
            <a:r>
              <a:rPr lang="es-ES_tradnl" altLang="en-US" dirty="0" err="1" smtClean="0"/>
              <a:t>this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girl</a:t>
            </a:r>
            <a:r>
              <a:rPr lang="es-ES_tradnl" altLang="en-US" dirty="0"/>
              <a:t>,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her</a:t>
            </a:r>
            <a:endParaRPr lang="es-ES_tradnl" altLang="en-US" dirty="0" smtClean="0"/>
          </a:p>
          <a:p>
            <a:pPr>
              <a:buFontTx/>
              <a:buNone/>
            </a:pPr>
            <a:r>
              <a:rPr lang="es-ES_tradnl" altLang="en-US" dirty="0" err="1" smtClean="0"/>
              <a:t>family</a:t>
            </a:r>
            <a:r>
              <a:rPr lang="es-ES_tradnl" altLang="en-US" dirty="0" smtClean="0"/>
              <a:t> and home.</a:t>
            </a:r>
          </a:p>
          <a:p>
            <a:pPr>
              <a:buFontTx/>
              <a:buNone/>
            </a:pPr>
            <a:r>
              <a:rPr lang="es-ES_tradnl" altLang="en-US" dirty="0" smtClean="0"/>
              <a:t>Use </a:t>
            </a:r>
            <a:r>
              <a:rPr lang="es-ES_tradnl" altLang="en-US" dirty="0" err="1" smtClean="0"/>
              <a:t>verbs</a:t>
            </a:r>
            <a:r>
              <a:rPr lang="es-ES_tradnl" altLang="en-US" dirty="0" smtClean="0"/>
              <a:t> SER &amp; TENER</a:t>
            </a:r>
            <a:endParaRPr lang="es-ES_tradnl" altLang="en-US" dirty="0"/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7" name="Picture 11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34" t="15736" r="11111" b="15489"/>
          <a:stretch/>
        </p:blipFill>
        <p:spPr bwMode="auto">
          <a:xfrm>
            <a:off x="4724400" y="74615"/>
            <a:ext cx="1295400" cy="9921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5" name="Picture 19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58" t="7580" r="11388" b="10702"/>
          <a:stretch/>
        </p:blipFill>
        <p:spPr bwMode="auto">
          <a:xfrm>
            <a:off x="6210300" y="4530436"/>
            <a:ext cx="2705100" cy="2327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18" name="Text Box 22"/>
          <p:cNvSpPr txBox="1">
            <a:spLocks noChangeArrowheads="1"/>
          </p:cNvSpPr>
          <p:nvPr/>
        </p:nvSpPr>
        <p:spPr bwMode="auto">
          <a:xfrm>
            <a:off x="4876800" y="5272088"/>
            <a:ext cx="1143000" cy="3667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 altLang="en-US"/>
          </a:p>
        </p:txBody>
      </p:sp>
      <p:pic>
        <p:nvPicPr>
          <p:cNvPr id="16" name="Picture 6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610" b="3259"/>
          <a:stretch/>
        </p:blipFill>
        <p:spPr bwMode="auto">
          <a:xfrm>
            <a:off x="3524250" y="1066800"/>
            <a:ext cx="2495550" cy="39069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0301" y="74614"/>
            <a:ext cx="2790044" cy="26694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2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8350" y="2260600"/>
            <a:ext cx="1619250" cy="215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2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4345" y="2553013"/>
            <a:ext cx="1626000" cy="176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Text Box 18"/>
          <p:cNvSpPr txBox="1">
            <a:spLocks noChangeArrowheads="1"/>
          </p:cNvSpPr>
          <p:nvPr/>
        </p:nvSpPr>
        <p:spPr bwMode="auto">
          <a:xfrm>
            <a:off x="3581400" y="4872335"/>
            <a:ext cx="2558714" cy="4616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>
                <a:solidFill>
                  <a:srgbClr val="00B050"/>
                </a:solidFill>
              </a:rPr>
              <a:t>Milena Quintana</a:t>
            </a:r>
          </a:p>
        </p:txBody>
      </p:sp>
      <p:pic>
        <p:nvPicPr>
          <p:cNvPr id="22" name="Picture 17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1"/>
          <a:stretch/>
        </p:blipFill>
        <p:spPr bwMode="auto">
          <a:xfrm>
            <a:off x="3731598" y="890362"/>
            <a:ext cx="992802" cy="799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477000" y="3886200"/>
            <a:ext cx="381000" cy="523220"/>
          </a:xfrm>
          <a:prstGeom prst="rect">
            <a:avLst/>
          </a:prstGeom>
          <a:solidFill>
            <a:schemeClr val="accent3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7</a:t>
            </a:r>
            <a:endParaRPr lang="en-US" sz="2800" b="1" dirty="0">
              <a:solidFill>
                <a:srgbClr val="0070C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187345" y="3886200"/>
            <a:ext cx="728055" cy="523220"/>
          </a:xfrm>
          <a:prstGeom prst="rect">
            <a:avLst/>
          </a:prstGeom>
          <a:solidFill>
            <a:schemeClr val="accent3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12</a:t>
            </a:r>
            <a:endParaRPr lang="en-US" sz="2800" b="1" dirty="0">
              <a:solidFill>
                <a:srgbClr val="0070C0"/>
              </a:solidFill>
            </a:endParaRPr>
          </a:p>
        </p:txBody>
      </p:sp>
      <p:sp>
        <p:nvSpPr>
          <p:cNvPr id="1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pPr algn="l"/>
            <a:r>
              <a:rPr lang="en-US" altLang="en-US" dirty="0" err="1" smtClean="0">
                <a:solidFill>
                  <a:srgbClr val="FF0000"/>
                </a:solidFill>
              </a:rPr>
              <a:t>Continuacion</a:t>
            </a:r>
            <a:r>
              <a:rPr lang="en-US" altLang="en-US" dirty="0" smtClean="0">
                <a:solidFill>
                  <a:srgbClr val="FF0000"/>
                </a:solidFill>
              </a:rPr>
              <a:t> …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137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884237"/>
            <a:ext cx="8991600" cy="4525963"/>
          </a:xfrm>
        </p:spPr>
        <p:txBody>
          <a:bodyPr/>
          <a:lstStyle/>
          <a:p>
            <a:r>
              <a:rPr lang="en-US" dirty="0" smtClean="0"/>
              <a:t>TEXTBOOK</a:t>
            </a:r>
          </a:p>
          <a:p>
            <a:pPr lvl="1"/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4: ROMPECABEZAS</a:t>
            </a:r>
            <a:r>
              <a:rPr lang="en-US" dirty="0" smtClean="0"/>
              <a:t> p. 67 (1-6). ANSWER THE PUZZLE QUESTION!!</a:t>
            </a:r>
          </a:p>
          <a:p>
            <a:pPr lvl="1"/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8</a:t>
            </a:r>
            <a:r>
              <a:rPr lang="en-US" dirty="0" smtClean="0"/>
              <a:t> p. 69 (</a:t>
            </a:r>
            <a:r>
              <a:rPr lang="en-US" i="1" dirty="0" smtClean="0"/>
              <a:t>you should have a 8 TOTAL sentences) [</a:t>
            </a:r>
            <a:r>
              <a:rPr lang="en-US" i="1" dirty="0"/>
              <a:t>Don’t forget to change the verb accordingly! </a:t>
            </a:r>
            <a:r>
              <a:rPr lang="en-US" i="1" dirty="0" smtClean="0"/>
              <a:t>]</a:t>
            </a:r>
          </a:p>
          <a:p>
            <a:pPr lvl="1"/>
            <a:endParaRPr lang="en-US" i="1" dirty="0"/>
          </a:p>
          <a:p>
            <a:r>
              <a:rPr lang="en-US" altLang="en-US" dirty="0" smtClean="0"/>
              <a:t>SIGN </a:t>
            </a:r>
            <a:r>
              <a:rPr lang="en-US" altLang="en-US" u="sng" dirty="0" smtClean="0"/>
              <a:t>Quiz 2: </a:t>
            </a:r>
            <a:r>
              <a:rPr lang="en-US" altLang="en-US" u="sng" dirty="0" err="1" smtClean="0"/>
              <a:t>Capitulo</a:t>
            </a:r>
            <a:r>
              <a:rPr lang="en-US" altLang="en-US" u="sng" dirty="0" smtClean="0"/>
              <a:t> 2</a:t>
            </a:r>
            <a:r>
              <a:rPr lang="en-US" altLang="en-US" dirty="0" smtClean="0"/>
              <a:t> by THURSDAY</a:t>
            </a:r>
          </a:p>
          <a:p>
            <a:endParaRPr lang="en-US" altLang="en-US" dirty="0" smtClean="0"/>
          </a:p>
          <a:p>
            <a:r>
              <a:rPr lang="en-US" altLang="en-US" u="sng" dirty="0" smtClean="0"/>
              <a:t>QUIZ 3: CAPITULO 2 </a:t>
            </a:r>
            <a:r>
              <a:rPr lang="en-US" altLang="en-US" smtClean="0"/>
              <a:t>is on TUESDAY</a:t>
            </a:r>
            <a:endParaRPr lang="en-US" altLang="en-US" dirty="0" smtClean="0"/>
          </a:p>
          <a:p>
            <a:pPr lvl="1"/>
            <a:r>
              <a:rPr lang="en-US" altLang="en-US" dirty="0" smtClean="0"/>
              <a:t>El </a:t>
            </a:r>
            <a:r>
              <a:rPr lang="en-US" altLang="en-US" dirty="0" err="1" smtClean="0"/>
              <a:t>verbo</a:t>
            </a:r>
            <a:r>
              <a:rPr lang="en-US" altLang="en-US" dirty="0" smtClean="0"/>
              <a:t> TENER</a:t>
            </a:r>
          </a:p>
          <a:p>
            <a:endParaRPr lang="en-US" altLang="en-US" dirty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457200" y="-762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# 44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8891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Repaso</a:t>
            </a:r>
            <a:r>
              <a:rPr lang="en-US" altLang="en-US" dirty="0" smtClean="0">
                <a:solidFill>
                  <a:srgbClr val="FF0000"/>
                </a:solidFill>
              </a:rPr>
              <a:t> del </a:t>
            </a:r>
            <a:r>
              <a:rPr lang="en-US" altLang="en-US" dirty="0" err="1" smtClean="0">
                <a:solidFill>
                  <a:srgbClr val="FF0000"/>
                </a:solidFill>
              </a:rPr>
              <a:t>Proposito</a:t>
            </a:r>
            <a:r>
              <a:rPr lang="en-US" altLang="en-US" dirty="0" smtClean="0">
                <a:solidFill>
                  <a:srgbClr val="FF0000"/>
                </a:solidFill>
              </a:rPr>
              <a:t> 46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990600"/>
            <a:ext cx="9067800" cy="5486400"/>
          </a:xfrm>
          <a:noFill/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_tradnl" altLang="en-US" b="1" dirty="0" smtClean="0">
                <a:solidFill>
                  <a:srgbClr val="00B050"/>
                </a:solidFill>
              </a:rPr>
              <a:t>ROMPECABEZAS </a:t>
            </a:r>
            <a:r>
              <a:rPr lang="es-ES_tradnl" altLang="en-US" i="1" dirty="0" smtClean="0">
                <a:solidFill>
                  <a:srgbClr val="00B050"/>
                </a:solidFill>
              </a:rPr>
              <a:t>(</a:t>
            </a:r>
            <a:r>
              <a:rPr lang="es-ES_tradnl" altLang="en-US" i="1" dirty="0" err="1" smtClean="0">
                <a:solidFill>
                  <a:srgbClr val="00B050"/>
                </a:solidFill>
              </a:rPr>
              <a:t>puzzle</a:t>
            </a:r>
            <a:r>
              <a:rPr lang="es-ES_tradnl" altLang="en-US" i="1" dirty="0" smtClean="0">
                <a:solidFill>
                  <a:srgbClr val="00B050"/>
                </a:solidFill>
              </a:rPr>
              <a:t>) </a:t>
            </a:r>
            <a:endParaRPr lang="es-ES_tradnl" altLang="en-US" i="1" dirty="0">
              <a:solidFill>
                <a:srgbClr val="00B050"/>
              </a:solidFill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s-ES_tradnl" altLang="en-US" b="1" i="1" dirty="0" smtClean="0">
                <a:solidFill>
                  <a:srgbClr val="00B050"/>
                </a:solidFill>
              </a:rPr>
              <a:t>		</a:t>
            </a:r>
            <a:r>
              <a:rPr lang="es-ES_tradnl" altLang="en-US" b="1" dirty="0" smtClean="0">
                <a:solidFill>
                  <a:schemeClr val="hlink"/>
                </a:solidFill>
              </a:rPr>
              <a:t>¿</a:t>
            </a:r>
            <a:r>
              <a:rPr lang="es-ES_tradnl" altLang="en-US" b="1" dirty="0">
                <a:solidFill>
                  <a:schemeClr val="hlink"/>
                </a:solidFill>
              </a:rPr>
              <a:t>Cuántos años tiene Alberto?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    Yo (1)______ una familia grande. Yo (2)_____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dieciséis años.  Mi hermana Reina (3)________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veintidós años. Los gemelos (4)_______ catorce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años. Susana (5)______ diez años y mi hermano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Roberto (6)_______ siete años. Si el total de los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años de todos es ciento, ¿Cuántos años tiene mi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hermano Alberto</a:t>
            </a:r>
            <a:r>
              <a:rPr lang="es-ES_tradnl" altLang="en-US" dirty="0" smtClean="0"/>
              <a:t>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	</a:t>
            </a:r>
            <a:r>
              <a:rPr lang="es-ES_tradnl" altLang="en-US" dirty="0" smtClean="0"/>
              <a:t>(7) _________________________________</a:t>
            </a: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1813960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-76200"/>
            <a:ext cx="9144000" cy="1143000"/>
          </a:xfrm>
        </p:spPr>
        <p:txBody>
          <a:bodyPr/>
          <a:lstStyle/>
          <a:p>
            <a:r>
              <a:rPr lang="en-US" altLang="en-US" sz="3600" dirty="0" err="1" smtClean="0">
                <a:solidFill>
                  <a:srgbClr val="FF0000"/>
                </a:solidFill>
              </a:rPr>
              <a:t>Repaso</a:t>
            </a:r>
            <a:r>
              <a:rPr lang="en-US" altLang="en-US" sz="3600" dirty="0" smtClean="0">
                <a:solidFill>
                  <a:srgbClr val="FF0000"/>
                </a:solidFill>
              </a:rPr>
              <a:t> del </a:t>
            </a:r>
            <a:r>
              <a:rPr lang="en-US" altLang="en-US" sz="3600" dirty="0" err="1" smtClean="0">
                <a:solidFill>
                  <a:srgbClr val="FF0000"/>
                </a:solidFill>
              </a:rPr>
              <a:t>Proposito</a:t>
            </a:r>
            <a:r>
              <a:rPr lang="en-US" altLang="en-US" sz="3600" dirty="0" smtClean="0">
                <a:solidFill>
                  <a:srgbClr val="FF0000"/>
                </a:solidFill>
              </a:rPr>
              <a:t> 46</a:t>
            </a:r>
            <a:endParaRPr lang="en-US" altLang="en-US" sz="3600" dirty="0">
              <a:solidFill>
                <a:srgbClr val="FF000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1066800"/>
            <a:ext cx="8991600" cy="5486400"/>
          </a:xfrm>
        </p:spPr>
        <p:txBody>
          <a:bodyPr/>
          <a:lstStyle/>
          <a:p>
            <a:r>
              <a:rPr lang="es-ES_tradnl" altLang="en-US" u="sng" dirty="0" smtClean="0"/>
              <a:t>Ej. 8</a:t>
            </a:r>
            <a:r>
              <a:rPr lang="es-ES_tradnl" altLang="en-US" dirty="0" smtClean="0"/>
              <a:t> p. 69</a:t>
            </a:r>
            <a:endParaRPr lang="es-ES_tradnl" altLang="en-US" u="sng" dirty="0"/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18" name="Text Box 22"/>
          <p:cNvSpPr txBox="1">
            <a:spLocks noChangeArrowheads="1"/>
          </p:cNvSpPr>
          <p:nvPr/>
        </p:nvSpPr>
        <p:spPr bwMode="auto">
          <a:xfrm>
            <a:off x="4876800" y="5272088"/>
            <a:ext cx="1143000" cy="3667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 altLang="en-US">
              <a:solidFill>
                <a:srgbClr val="000000"/>
              </a:solidFill>
            </a:endParaRPr>
          </a:p>
        </p:txBody>
      </p:sp>
      <p:graphicFrame>
        <p:nvGraphicFramePr>
          <p:cNvPr id="16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69335621"/>
              </p:ext>
            </p:extLst>
          </p:nvPr>
        </p:nvGraphicFramePr>
        <p:xfrm>
          <a:off x="228600" y="1854518"/>
          <a:ext cx="8839200" cy="478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46400"/>
                <a:gridCol w="2946400"/>
                <a:gridCol w="2946400"/>
              </a:tblGrid>
              <a:tr h="4546282">
                <a:tc>
                  <a:txBody>
                    <a:bodyPr/>
                    <a:lstStyle/>
                    <a:p>
                      <a:r>
                        <a:rPr lang="es-ES_tradnl" sz="2800" noProof="0" dirty="0" smtClean="0">
                          <a:solidFill>
                            <a:schemeClr val="tx1"/>
                          </a:solidFill>
                        </a:rPr>
                        <a:t>1.</a:t>
                      </a:r>
                      <a:r>
                        <a:rPr lang="es-ES_tradnl" sz="2800" baseline="0" noProof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ES_tradnl" sz="2800" noProof="0" dirty="0" smtClean="0">
                          <a:solidFill>
                            <a:schemeClr val="tx1"/>
                          </a:solidFill>
                        </a:rPr>
                        <a:t>Nosotros</a:t>
                      </a:r>
                    </a:p>
                    <a:p>
                      <a:r>
                        <a:rPr lang="es-ES_tradnl" sz="2800" noProof="0" dirty="0" smtClean="0">
                          <a:solidFill>
                            <a:schemeClr val="tx1"/>
                          </a:solidFill>
                        </a:rPr>
                        <a:t>2. Tú</a:t>
                      </a:r>
                    </a:p>
                    <a:p>
                      <a:r>
                        <a:rPr lang="es-ES_tradnl" sz="2800" noProof="0" dirty="0" smtClean="0">
                          <a:solidFill>
                            <a:schemeClr val="tx1"/>
                          </a:solidFill>
                        </a:rPr>
                        <a:t>3. Yo</a:t>
                      </a:r>
                    </a:p>
                    <a:p>
                      <a:r>
                        <a:rPr lang="es-ES_tradnl" sz="2800" noProof="0" dirty="0" smtClean="0">
                          <a:solidFill>
                            <a:schemeClr val="tx1"/>
                          </a:solidFill>
                        </a:rPr>
                        <a:t>4. Daniela</a:t>
                      </a:r>
                    </a:p>
                    <a:p>
                      <a:r>
                        <a:rPr lang="es-ES_tradnl" sz="2800" noProof="0" dirty="0" smtClean="0">
                          <a:solidFill>
                            <a:schemeClr val="tx1"/>
                          </a:solidFill>
                        </a:rPr>
                        <a:t>5. La</a:t>
                      </a:r>
                      <a:r>
                        <a:rPr lang="es-ES_tradnl" sz="2800" baseline="0" noProof="0" dirty="0" smtClean="0">
                          <a:solidFill>
                            <a:schemeClr val="tx1"/>
                          </a:solidFill>
                        </a:rPr>
                        <a:t> casa</a:t>
                      </a:r>
                    </a:p>
                    <a:p>
                      <a:r>
                        <a:rPr lang="es-ES_tradnl" sz="2800" baseline="0" noProof="0" dirty="0" smtClean="0">
                          <a:solidFill>
                            <a:schemeClr val="tx1"/>
                          </a:solidFill>
                        </a:rPr>
                        <a:t>6. El jardín</a:t>
                      </a:r>
                    </a:p>
                    <a:p>
                      <a:r>
                        <a:rPr lang="es-ES_tradnl" sz="2800" baseline="0" noProof="0" dirty="0" smtClean="0">
                          <a:solidFill>
                            <a:schemeClr val="tx1"/>
                          </a:solidFill>
                        </a:rPr>
                        <a:t>7. Mis primos</a:t>
                      </a:r>
                    </a:p>
                    <a:p>
                      <a:r>
                        <a:rPr lang="es-ES_tradnl" sz="2800" baseline="0" noProof="0" dirty="0" smtClean="0">
                          <a:solidFill>
                            <a:schemeClr val="tx1"/>
                          </a:solidFill>
                        </a:rPr>
                        <a:t>8. Mi tía</a:t>
                      </a:r>
                      <a:endParaRPr lang="es-ES_tradnl" sz="2800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CCC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sz="2800" noProof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s-ES_tradnl" sz="2800" noProof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s-ES_tradnl" sz="2800" noProof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s-ES_tradnl" sz="2800" noProof="0" dirty="0" smtClean="0">
                          <a:solidFill>
                            <a:schemeClr val="tx1"/>
                          </a:solidFill>
                        </a:rPr>
                        <a:t>Tener</a:t>
                      </a:r>
                    </a:p>
                    <a:p>
                      <a:pPr algn="ctr"/>
                      <a:r>
                        <a:rPr lang="es-ES_tradnl" sz="2800" noProof="0" dirty="0" smtClean="0">
                          <a:solidFill>
                            <a:schemeClr val="tx1"/>
                          </a:solidFill>
                        </a:rPr>
                        <a:t>No</a:t>
                      </a:r>
                      <a:r>
                        <a:rPr lang="es-ES_tradnl" sz="2800" baseline="0" noProof="0" dirty="0" smtClean="0">
                          <a:solidFill>
                            <a:schemeClr val="tx1"/>
                          </a:solidFill>
                        </a:rPr>
                        <a:t> tener</a:t>
                      </a:r>
                      <a:endParaRPr lang="es-ES_tradnl" sz="2800" noProof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_tradnl" sz="2800" noProof="0" dirty="0" smtClean="0">
                          <a:solidFill>
                            <a:schemeClr val="tx1"/>
                          </a:solidFill>
                        </a:rPr>
                        <a:t>Dos pisos</a:t>
                      </a:r>
                    </a:p>
                    <a:p>
                      <a:r>
                        <a:rPr lang="es-ES_tradnl" sz="2800" noProof="0" dirty="0" smtClean="0">
                          <a:solidFill>
                            <a:schemeClr val="tx1"/>
                          </a:solidFill>
                        </a:rPr>
                        <a:t>Un</a:t>
                      </a:r>
                      <a:r>
                        <a:rPr lang="es-ES_tradnl" sz="2800" baseline="0" noProof="0" dirty="0" smtClean="0">
                          <a:solidFill>
                            <a:schemeClr val="tx1"/>
                          </a:solidFill>
                        </a:rPr>
                        <a:t> gato</a:t>
                      </a:r>
                    </a:p>
                    <a:p>
                      <a:r>
                        <a:rPr lang="es-ES_tradnl" sz="2800" baseline="0" noProof="0" dirty="0" smtClean="0">
                          <a:solidFill>
                            <a:schemeClr val="tx1"/>
                          </a:solidFill>
                        </a:rPr>
                        <a:t>Un hijo único</a:t>
                      </a:r>
                    </a:p>
                    <a:p>
                      <a:r>
                        <a:rPr lang="es-ES_tradnl" sz="2800" baseline="0" noProof="0" dirty="0" smtClean="0">
                          <a:solidFill>
                            <a:schemeClr val="tx1"/>
                          </a:solidFill>
                        </a:rPr>
                        <a:t>Quince años</a:t>
                      </a:r>
                    </a:p>
                    <a:p>
                      <a:r>
                        <a:rPr lang="es-ES_tradnl" sz="2800" baseline="0" noProof="0" dirty="0" smtClean="0">
                          <a:solidFill>
                            <a:schemeClr val="tx1"/>
                          </a:solidFill>
                        </a:rPr>
                        <a:t>Pelo rubio</a:t>
                      </a:r>
                    </a:p>
                    <a:p>
                      <a:r>
                        <a:rPr lang="es-ES_tradnl" sz="2800" baseline="0" noProof="0" dirty="0" smtClean="0">
                          <a:solidFill>
                            <a:schemeClr val="tx1"/>
                          </a:solidFill>
                        </a:rPr>
                        <a:t>Ojos castaños</a:t>
                      </a:r>
                    </a:p>
                    <a:p>
                      <a:r>
                        <a:rPr lang="es-ES_tradnl" sz="2800" baseline="0" noProof="0" dirty="0" smtClean="0">
                          <a:solidFill>
                            <a:schemeClr val="tx1"/>
                          </a:solidFill>
                        </a:rPr>
                        <a:t>Un garaje</a:t>
                      </a:r>
                    </a:p>
                    <a:p>
                      <a:r>
                        <a:rPr lang="es-ES_tradnl" sz="2800" baseline="0" noProof="0" dirty="0" smtClean="0">
                          <a:solidFill>
                            <a:schemeClr val="tx1"/>
                          </a:solidFill>
                        </a:rPr>
                        <a:t>Dos mascotas</a:t>
                      </a:r>
                    </a:p>
                    <a:p>
                      <a:r>
                        <a:rPr lang="es-ES_tradnl" sz="2800" baseline="0" noProof="0" dirty="0" smtClean="0">
                          <a:solidFill>
                            <a:schemeClr val="tx1"/>
                          </a:solidFill>
                        </a:rPr>
                        <a:t>Plantas y árboles</a:t>
                      </a:r>
                    </a:p>
                    <a:p>
                      <a:r>
                        <a:rPr lang="es-ES_tradnl" sz="2800" baseline="0" noProof="0" dirty="0" smtClean="0">
                          <a:solidFill>
                            <a:schemeClr val="tx1"/>
                          </a:solidFill>
                        </a:rPr>
                        <a:t>Un carro nuevo</a:t>
                      </a:r>
                      <a:endParaRPr lang="es-ES_tradnl" sz="2800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5187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489</TotalTime>
  <Words>300</Words>
  <Application>Microsoft Office PowerPoint</Application>
  <PresentationFormat>On-screen Show (4:3)</PresentationFormat>
  <Paragraphs>77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Default Design</vt:lpstr>
      <vt:lpstr>Me llamo _________ Clase 601 La fecha es el 12 de enero del 2018</vt:lpstr>
      <vt:lpstr>Repaso de la Actividad Inicial</vt:lpstr>
      <vt:lpstr>Continuacion …</vt:lpstr>
      <vt:lpstr>PowerPoint Presentation</vt:lpstr>
      <vt:lpstr>Repaso del Proposito 46</vt:lpstr>
      <vt:lpstr>Repaso del Proposito 46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9N La fecha es el Primero de mayo del 2012</dc:title>
  <dc:creator>Helen Zumaeta</dc:creator>
  <cp:lastModifiedBy>Helen Zumaeta</cp:lastModifiedBy>
  <cp:revision>42</cp:revision>
  <cp:lastPrinted>2015-01-22T15:21:31Z</cp:lastPrinted>
  <dcterms:created xsi:type="dcterms:W3CDTF">2012-05-01T18:13:52Z</dcterms:created>
  <dcterms:modified xsi:type="dcterms:W3CDTF">2018-01-12T21:27:06Z</dcterms:modified>
</cp:coreProperties>
</file>